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9" r:id="rId2"/>
    <p:sldId id="433" r:id="rId3"/>
    <p:sldId id="429" r:id="rId4"/>
    <p:sldId id="428" r:id="rId5"/>
    <p:sldId id="427" r:id="rId6"/>
    <p:sldId id="432" r:id="rId7"/>
    <p:sldId id="42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B87148-B094-45F9-BA38-FC64590330D6}">
          <p14:sldIdLst>
            <p14:sldId id="279"/>
            <p14:sldId id="433"/>
            <p14:sldId id="429"/>
          </p14:sldIdLst>
        </p14:section>
        <p14:section name="Untitled Section" id="{0DFC11AF-FBD0-4924-AEAA-156B24B3B837}">
          <p14:sldIdLst>
            <p14:sldId id="428"/>
            <p14:sldId id="427"/>
            <p14:sldId id="432"/>
            <p14:sldId id="4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UNG LUI" initials="CL" lastIdx="3" clrIdx="0">
    <p:extLst>
      <p:ext uri="{19B8F6BF-5375-455C-9EA6-DF929625EA0E}">
        <p15:presenceInfo xmlns:p15="http://schemas.microsoft.com/office/powerpoint/2012/main" userId="CHEUNG LU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20B0"/>
    <a:srgbClr val="FF3BDA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667" autoAdjust="0"/>
  </p:normalViewPr>
  <p:slideViewPr>
    <p:cSldViewPr snapToGrid="0">
      <p:cViewPr varScale="1">
        <p:scale>
          <a:sx n="43" d="100"/>
          <a:sy n="43" d="100"/>
        </p:scale>
        <p:origin x="1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DFB6F-EF92-4E61-9174-30D8C16778A4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 altLang="zh-HK"/>
        </a:p>
      </dgm:t>
    </dgm:pt>
    <dgm:pt modelId="{D164DE1E-F80F-4E4D-95C2-E8F1A37A483B}">
      <dgm:prSet phldrT="[Text]" custT="1"/>
      <dgm:spPr/>
      <dgm:t>
        <a:bodyPr/>
        <a:lstStyle/>
        <a:p>
          <a:r>
            <a:rPr lang="zh-TW" altLang="en-US" sz="2400" dirty="0" smtClean="0">
              <a:solidFill>
                <a:schemeClr val="tx1"/>
              </a:solidFill>
            </a:rPr>
            <a:t>守規</a:t>
          </a:r>
          <a:endParaRPr lang="en-US" altLang="zh-HK" sz="2400" dirty="0">
            <a:solidFill>
              <a:schemeClr val="tx1"/>
            </a:solidFill>
          </a:endParaRPr>
        </a:p>
      </dgm:t>
    </dgm:pt>
    <dgm:pt modelId="{DD425DFB-145B-4AC6-9815-785A805EEDE0}" type="parTrans" cxnId="{5482449E-954A-4476-9077-9D79E7343A41}">
      <dgm:prSet/>
      <dgm:spPr/>
      <dgm:t>
        <a:bodyPr/>
        <a:lstStyle/>
        <a:p>
          <a:endParaRPr lang="en-US" altLang="zh-HK" sz="1800"/>
        </a:p>
      </dgm:t>
    </dgm:pt>
    <dgm:pt modelId="{F30066C5-FE28-4E16-9EDC-100397F24B53}" type="sibTrans" cxnId="{5482449E-954A-4476-9077-9D79E7343A41}">
      <dgm:prSet/>
      <dgm:spPr/>
      <dgm:t>
        <a:bodyPr/>
        <a:lstStyle/>
        <a:p>
          <a:endParaRPr lang="en-US" altLang="zh-HK" sz="1800"/>
        </a:p>
      </dgm:t>
    </dgm:pt>
    <dgm:pt modelId="{483F81C2-5421-48B2-9DC5-4F7DD871A0FC}">
      <dgm:prSet phldrT="[Text]" custT="1"/>
      <dgm:spPr/>
      <dgm:t>
        <a:bodyPr/>
        <a:lstStyle/>
        <a:p>
          <a:r>
            <a:rPr lang="zh-TW" altLang="en-US" sz="2400" dirty="0" smtClean="0">
              <a:solidFill>
                <a:schemeClr val="tx1"/>
              </a:solidFill>
            </a:rPr>
            <a:t>誠信</a:t>
          </a:r>
          <a:endParaRPr lang="en-US" altLang="zh-HK" sz="2400" dirty="0">
            <a:solidFill>
              <a:schemeClr val="tx1"/>
            </a:solidFill>
          </a:endParaRPr>
        </a:p>
      </dgm:t>
    </dgm:pt>
    <dgm:pt modelId="{C856A16D-00F8-44E8-8CF7-E6D0CB7B393A}" type="parTrans" cxnId="{4AE819F4-C45B-4F8B-B3FF-491627750AD7}">
      <dgm:prSet/>
      <dgm:spPr/>
      <dgm:t>
        <a:bodyPr/>
        <a:lstStyle/>
        <a:p>
          <a:endParaRPr lang="en-US" altLang="zh-HK" sz="1800"/>
        </a:p>
      </dgm:t>
    </dgm:pt>
    <dgm:pt modelId="{852C4D48-3F0C-49EB-942E-D64A1D654646}" type="sibTrans" cxnId="{4AE819F4-C45B-4F8B-B3FF-491627750AD7}">
      <dgm:prSet/>
      <dgm:spPr/>
      <dgm:t>
        <a:bodyPr/>
        <a:lstStyle/>
        <a:p>
          <a:endParaRPr lang="en-US" altLang="zh-HK" sz="1800"/>
        </a:p>
      </dgm:t>
    </dgm:pt>
    <dgm:pt modelId="{9682355B-CB21-46DF-B5A0-86B50BFFDCA8}">
      <dgm:prSet custT="1"/>
      <dgm:spPr/>
      <dgm:t>
        <a:bodyPr/>
        <a:lstStyle/>
        <a:p>
          <a:r>
            <a:rPr lang="zh-TW" altLang="en-US" sz="2400" dirty="0" smtClean="0">
              <a:solidFill>
                <a:schemeClr val="tx1"/>
              </a:solidFill>
            </a:rPr>
            <a:t>尊重</a:t>
          </a:r>
          <a:endParaRPr lang="en-US" altLang="zh-HK" sz="2400" dirty="0">
            <a:solidFill>
              <a:schemeClr val="tx1"/>
            </a:solidFill>
          </a:endParaRPr>
        </a:p>
      </dgm:t>
    </dgm:pt>
    <dgm:pt modelId="{850EF392-6C87-42BF-B2BC-E4290BD34D58}" type="parTrans" cxnId="{F1DA6F90-98B3-4218-B9EF-0417634DBF8A}">
      <dgm:prSet/>
      <dgm:spPr/>
      <dgm:t>
        <a:bodyPr/>
        <a:lstStyle/>
        <a:p>
          <a:endParaRPr lang="en-US" altLang="zh-HK" sz="1800"/>
        </a:p>
      </dgm:t>
    </dgm:pt>
    <dgm:pt modelId="{EC68DEA3-ACCC-4148-AFA3-CB1211470A8D}" type="sibTrans" cxnId="{F1DA6F90-98B3-4218-B9EF-0417634DBF8A}">
      <dgm:prSet/>
      <dgm:spPr/>
      <dgm:t>
        <a:bodyPr/>
        <a:lstStyle/>
        <a:p>
          <a:endParaRPr lang="en-US" altLang="zh-HK" sz="1800"/>
        </a:p>
      </dgm:t>
    </dgm:pt>
    <dgm:pt modelId="{EAC9FCB2-DC93-46E5-BBE0-B24619D71260}">
      <dgm:prSet custT="1"/>
      <dgm:spPr/>
      <dgm:t>
        <a:bodyPr/>
        <a:lstStyle/>
        <a:p>
          <a:r>
            <a:rPr lang="zh-TW" altLang="en-US" sz="2400" dirty="0" smtClean="0"/>
            <a:t>責任</a:t>
          </a:r>
          <a:endParaRPr lang="en-US" altLang="zh-HK" sz="2400" dirty="0"/>
        </a:p>
      </dgm:t>
    </dgm:pt>
    <dgm:pt modelId="{B6B681A1-E06A-4054-A201-32A6F4BD3232}" type="parTrans" cxnId="{7A4AF5E0-9CE8-4801-BAA4-7CF0CB619027}">
      <dgm:prSet/>
      <dgm:spPr/>
      <dgm:t>
        <a:bodyPr/>
        <a:lstStyle/>
        <a:p>
          <a:endParaRPr lang="en-US" altLang="zh-HK"/>
        </a:p>
      </dgm:t>
    </dgm:pt>
    <dgm:pt modelId="{34B86D60-8D53-4A9F-9233-EEF2574F1EF1}" type="sibTrans" cxnId="{7A4AF5E0-9CE8-4801-BAA4-7CF0CB619027}">
      <dgm:prSet/>
      <dgm:spPr/>
      <dgm:t>
        <a:bodyPr/>
        <a:lstStyle/>
        <a:p>
          <a:endParaRPr lang="en-US" altLang="zh-HK"/>
        </a:p>
      </dgm:t>
    </dgm:pt>
    <dgm:pt modelId="{390AF97B-0DB9-4DC0-8893-3CCC7CE26EAE}" type="pres">
      <dgm:prSet presAssocID="{0D6DFB6F-EF92-4E61-9174-30D8C16778A4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 altLang="zh-HK"/>
        </a:p>
      </dgm:t>
    </dgm:pt>
    <dgm:pt modelId="{788881A3-4FF2-4811-86F3-D9E1107C20EB}" type="pres">
      <dgm:prSet presAssocID="{EAC9FCB2-DC93-46E5-BBE0-B24619D71260}" presName="Accent4" presStyleCnt="0"/>
      <dgm:spPr/>
    </dgm:pt>
    <dgm:pt modelId="{25606696-FCF8-4A21-9A42-79DFEBA858A9}" type="pres">
      <dgm:prSet presAssocID="{EAC9FCB2-DC93-46E5-BBE0-B24619D71260}" presName="Accent" presStyleLbl="node1" presStyleIdx="0" presStyleCnt="4"/>
      <dgm:spPr/>
    </dgm:pt>
    <dgm:pt modelId="{913E3201-28A9-455E-976A-6B2DBF076D5A}" type="pres">
      <dgm:prSet presAssocID="{EAC9FCB2-DC93-46E5-BBE0-B24619D71260}" presName="ParentBackground4" presStyleCnt="0"/>
      <dgm:spPr/>
    </dgm:pt>
    <dgm:pt modelId="{F3AE30B6-CD39-4A50-9C44-FC1D76819FF5}" type="pres">
      <dgm:prSet presAssocID="{EAC9FCB2-DC93-46E5-BBE0-B24619D71260}" presName="ParentBackground" presStyleLbl="fgAcc1" presStyleIdx="0" presStyleCnt="4"/>
      <dgm:spPr/>
      <dgm:t>
        <a:bodyPr/>
        <a:lstStyle/>
        <a:p>
          <a:endParaRPr lang="en-US" altLang="zh-HK"/>
        </a:p>
      </dgm:t>
    </dgm:pt>
    <dgm:pt modelId="{C84399ED-0A96-414B-93F3-B72A433113D0}" type="pres">
      <dgm:prSet presAssocID="{EAC9FCB2-DC93-46E5-BBE0-B24619D71260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 altLang="zh-HK"/>
        </a:p>
      </dgm:t>
    </dgm:pt>
    <dgm:pt modelId="{9D6EFD72-69FF-437B-A737-F56A30D94369}" type="pres">
      <dgm:prSet presAssocID="{9682355B-CB21-46DF-B5A0-86B50BFFDCA8}" presName="Accent3" presStyleCnt="0"/>
      <dgm:spPr/>
    </dgm:pt>
    <dgm:pt modelId="{9FF5D3A8-BF33-43CB-B28D-43235C7A84E7}" type="pres">
      <dgm:prSet presAssocID="{9682355B-CB21-46DF-B5A0-86B50BFFDCA8}" presName="Accent" presStyleLbl="node1" presStyleIdx="1" presStyleCnt="4"/>
      <dgm:spPr/>
    </dgm:pt>
    <dgm:pt modelId="{1A0C5CF0-E5A0-4B0A-8B7F-343C471272CD}" type="pres">
      <dgm:prSet presAssocID="{9682355B-CB21-46DF-B5A0-86B50BFFDCA8}" presName="ParentBackground3" presStyleCnt="0"/>
      <dgm:spPr/>
    </dgm:pt>
    <dgm:pt modelId="{BA16DCFA-775A-49B8-BE8B-C5F74C4829E6}" type="pres">
      <dgm:prSet presAssocID="{9682355B-CB21-46DF-B5A0-86B50BFFDCA8}" presName="ParentBackground" presStyleLbl="fgAcc1" presStyleIdx="1" presStyleCnt="4"/>
      <dgm:spPr/>
      <dgm:t>
        <a:bodyPr/>
        <a:lstStyle/>
        <a:p>
          <a:endParaRPr lang="en-US" altLang="zh-HK"/>
        </a:p>
      </dgm:t>
    </dgm:pt>
    <dgm:pt modelId="{5CEF2591-5A12-4905-9944-B7203FA9E5EE}" type="pres">
      <dgm:prSet presAssocID="{9682355B-CB21-46DF-B5A0-86B50BFFDCA8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 altLang="zh-HK"/>
        </a:p>
      </dgm:t>
    </dgm:pt>
    <dgm:pt modelId="{00F608A8-5141-466E-8D06-243A411A410D}" type="pres">
      <dgm:prSet presAssocID="{483F81C2-5421-48B2-9DC5-4F7DD871A0FC}" presName="Accent2" presStyleCnt="0"/>
      <dgm:spPr/>
    </dgm:pt>
    <dgm:pt modelId="{6CDA4B58-FFA4-4043-906D-BB29E6EA22D4}" type="pres">
      <dgm:prSet presAssocID="{483F81C2-5421-48B2-9DC5-4F7DD871A0FC}" presName="Accent" presStyleLbl="node1" presStyleIdx="2" presStyleCnt="4"/>
      <dgm:spPr/>
    </dgm:pt>
    <dgm:pt modelId="{A5CE5AF3-BAD4-49F8-86CB-763C9422E82B}" type="pres">
      <dgm:prSet presAssocID="{483F81C2-5421-48B2-9DC5-4F7DD871A0FC}" presName="ParentBackground2" presStyleCnt="0"/>
      <dgm:spPr/>
    </dgm:pt>
    <dgm:pt modelId="{AFCB2659-2ACF-4803-88CF-E68C468F0B1B}" type="pres">
      <dgm:prSet presAssocID="{483F81C2-5421-48B2-9DC5-4F7DD871A0FC}" presName="ParentBackground" presStyleLbl="fgAcc1" presStyleIdx="2" presStyleCnt="4"/>
      <dgm:spPr/>
      <dgm:t>
        <a:bodyPr/>
        <a:lstStyle/>
        <a:p>
          <a:endParaRPr lang="en-US" altLang="zh-HK"/>
        </a:p>
      </dgm:t>
    </dgm:pt>
    <dgm:pt modelId="{37636B4F-8CA8-4AFD-808A-FF256F9EFEB0}" type="pres">
      <dgm:prSet presAssocID="{483F81C2-5421-48B2-9DC5-4F7DD871A0FC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 altLang="zh-HK"/>
        </a:p>
      </dgm:t>
    </dgm:pt>
    <dgm:pt modelId="{AC971353-BE6D-48A3-8B6D-0C8BA4F5831B}" type="pres">
      <dgm:prSet presAssocID="{D164DE1E-F80F-4E4D-95C2-E8F1A37A483B}" presName="Accent1" presStyleCnt="0"/>
      <dgm:spPr/>
    </dgm:pt>
    <dgm:pt modelId="{A0D78205-3ECE-4632-BEC9-EE3FED13167E}" type="pres">
      <dgm:prSet presAssocID="{D164DE1E-F80F-4E4D-95C2-E8F1A37A483B}" presName="Accent" presStyleLbl="node1" presStyleIdx="3" presStyleCnt="4"/>
      <dgm:spPr/>
    </dgm:pt>
    <dgm:pt modelId="{F20BFA57-A4D9-44DA-BE49-6E75E5059FF9}" type="pres">
      <dgm:prSet presAssocID="{D164DE1E-F80F-4E4D-95C2-E8F1A37A483B}" presName="ParentBackground1" presStyleCnt="0"/>
      <dgm:spPr/>
    </dgm:pt>
    <dgm:pt modelId="{4480D1CD-7FCE-4294-A0B0-869D1A9EAC4E}" type="pres">
      <dgm:prSet presAssocID="{D164DE1E-F80F-4E4D-95C2-E8F1A37A483B}" presName="ParentBackground" presStyleLbl="fgAcc1" presStyleIdx="3" presStyleCnt="4"/>
      <dgm:spPr/>
      <dgm:t>
        <a:bodyPr/>
        <a:lstStyle/>
        <a:p>
          <a:endParaRPr lang="en-US" altLang="zh-HK"/>
        </a:p>
      </dgm:t>
    </dgm:pt>
    <dgm:pt modelId="{AC448D53-92E9-4046-A747-F32752DD9FB7}" type="pres">
      <dgm:prSet presAssocID="{D164DE1E-F80F-4E4D-95C2-E8F1A37A483B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 altLang="zh-HK"/>
        </a:p>
      </dgm:t>
    </dgm:pt>
  </dgm:ptLst>
  <dgm:cxnLst>
    <dgm:cxn modelId="{7A4AF5E0-9CE8-4801-BAA4-7CF0CB619027}" srcId="{0D6DFB6F-EF92-4E61-9174-30D8C16778A4}" destId="{EAC9FCB2-DC93-46E5-BBE0-B24619D71260}" srcOrd="3" destOrd="0" parTransId="{B6B681A1-E06A-4054-A201-32A6F4BD3232}" sibTransId="{34B86D60-8D53-4A9F-9233-EEF2574F1EF1}"/>
    <dgm:cxn modelId="{28E6746E-F512-462B-A629-69383820B5DF}" type="presOf" srcId="{483F81C2-5421-48B2-9DC5-4F7DD871A0FC}" destId="{37636B4F-8CA8-4AFD-808A-FF256F9EFEB0}" srcOrd="1" destOrd="0" presId="urn:microsoft.com/office/officeart/2011/layout/CircleProcess"/>
    <dgm:cxn modelId="{56744A7B-E750-44FB-987E-E9DC9F08250F}" type="presOf" srcId="{D164DE1E-F80F-4E4D-95C2-E8F1A37A483B}" destId="{AC448D53-92E9-4046-A747-F32752DD9FB7}" srcOrd="1" destOrd="0" presId="urn:microsoft.com/office/officeart/2011/layout/CircleProcess"/>
    <dgm:cxn modelId="{AC456541-2096-4FCD-926E-743940C1F853}" type="presOf" srcId="{EAC9FCB2-DC93-46E5-BBE0-B24619D71260}" destId="{F3AE30B6-CD39-4A50-9C44-FC1D76819FF5}" srcOrd="0" destOrd="0" presId="urn:microsoft.com/office/officeart/2011/layout/CircleProcess"/>
    <dgm:cxn modelId="{4AE819F4-C45B-4F8B-B3FF-491627750AD7}" srcId="{0D6DFB6F-EF92-4E61-9174-30D8C16778A4}" destId="{483F81C2-5421-48B2-9DC5-4F7DD871A0FC}" srcOrd="1" destOrd="0" parTransId="{C856A16D-00F8-44E8-8CF7-E6D0CB7B393A}" sibTransId="{852C4D48-3F0C-49EB-942E-D64A1D654646}"/>
    <dgm:cxn modelId="{E6B94E1A-2229-449E-9C9B-F2F85CD87A3B}" type="presOf" srcId="{0D6DFB6F-EF92-4E61-9174-30D8C16778A4}" destId="{390AF97B-0DB9-4DC0-8893-3CCC7CE26EAE}" srcOrd="0" destOrd="0" presId="urn:microsoft.com/office/officeart/2011/layout/CircleProcess"/>
    <dgm:cxn modelId="{2DB2F044-EB33-4DAE-8DDF-98A691406B46}" type="presOf" srcId="{D164DE1E-F80F-4E4D-95C2-E8F1A37A483B}" destId="{4480D1CD-7FCE-4294-A0B0-869D1A9EAC4E}" srcOrd="0" destOrd="0" presId="urn:microsoft.com/office/officeart/2011/layout/CircleProcess"/>
    <dgm:cxn modelId="{91691752-09A4-4733-9764-1EBCABECA4CD}" type="presOf" srcId="{EAC9FCB2-DC93-46E5-BBE0-B24619D71260}" destId="{C84399ED-0A96-414B-93F3-B72A433113D0}" srcOrd="1" destOrd="0" presId="urn:microsoft.com/office/officeart/2011/layout/CircleProcess"/>
    <dgm:cxn modelId="{F1DA6F90-98B3-4218-B9EF-0417634DBF8A}" srcId="{0D6DFB6F-EF92-4E61-9174-30D8C16778A4}" destId="{9682355B-CB21-46DF-B5A0-86B50BFFDCA8}" srcOrd="2" destOrd="0" parTransId="{850EF392-6C87-42BF-B2BC-E4290BD34D58}" sibTransId="{EC68DEA3-ACCC-4148-AFA3-CB1211470A8D}"/>
    <dgm:cxn modelId="{C54ED24E-F0AA-4666-AACF-49DC8CDAFFA0}" type="presOf" srcId="{9682355B-CB21-46DF-B5A0-86B50BFFDCA8}" destId="{5CEF2591-5A12-4905-9944-B7203FA9E5EE}" srcOrd="1" destOrd="0" presId="urn:microsoft.com/office/officeart/2011/layout/CircleProcess"/>
    <dgm:cxn modelId="{B412D05E-F12D-44AF-B3EE-33786713B3EE}" type="presOf" srcId="{483F81C2-5421-48B2-9DC5-4F7DD871A0FC}" destId="{AFCB2659-2ACF-4803-88CF-E68C468F0B1B}" srcOrd="0" destOrd="0" presId="urn:microsoft.com/office/officeart/2011/layout/CircleProcess"/>
    <dgm:cxn modelId="{3C80DF3B-C073-41AD-98A8-5A6FF3714FDB}" type="presOf" srcId="{9682355B-CB21-46DF-B5A0-86B50BFFDCA8}" destId="{BA16DCFA-775A-49B8-BE8B-C5F74C4829E6}" srcOrd="0" destOrd="0" presId="urn:microsoft.com/office/officeart/2011/layout/CircleProcess"/>
    <dgm:cxn modelId="{5482449E-954A-4476-9077-9D79E7343A41}" srcId="{0D6DFB6F-EF92-4E61-9174-30D8C16778A4}" destId="{D164DE1E-F80F-4E4D-95C2-E8F1A37A483B}" srcOrd="0" destOrd="0" parTransId="{DD425DFB-145B-4AC6-9815-785A805EEDE0}" sibTransId="{F30066C5-FE28-4E16-9EDC-100397F24B53}"/>
    <dgm:cxn modelId="{E2FB9328-7F73-4F04-BFEE-91D8A6B23451}" type="presParOf" srcId="{390AF97B-0DB9-4DC0-8893-3CCC7CE26EAE}" destId="{788881A3-4FF2-4811-86F3-D9E1107C20EB}" srcOrd="0" destOrd="0" presId="urn:microsoft.com/office/officeart/2011/layout/CircleProcess"/>
    <dgm:cxn modelId="{3F2FB9A3-CD81-4ADB-8166-9C2AACBD4FF9}" type="presParOf" srcId="{788881A3-4FF2-4811-86F3-D9E1107C20EB}" destId="{25606696-FCF8-4A21-9A42-79DFEBA858A9}" srcOrd="0" destOrd="0" presId="urn:microsoft.com/office/officeart/2011/layout/CircleProcess"/>
    <dgm:cxn modelId="{527C61C5-9C10-4B20-83BD-1B966960B0B0}" type="presParOf" srcId="{390AF97B-0DB9-4DC0-8893-3CCC7CE26EAE}" destId="{913E3201-28A9-455E-976A-6B2DBF076D5A}" srcOrd="1" destOrd="0" presId="urn:microsoft.com/office/officeart/2011/layout/CircleProcess"/>
    <dgm:cxn modelId="{7E356C72-34D6-4344-9532-891878B6BD09}" type="presParOf" srcId="{913E3201-28A9-455E-976A-6B2DBF076D5A}" destId="{F3AE30B6-CD39-4A50-9C44-FC1D76819FF5}" srcOrd="0" destOrd="0" presId="urn:microsoft.com/office/officeart/2011/layout/CircleProcess"/>
    <dgm:cxn modelId="{94C346F3-A784-452E-8294-FA005EAC5BA0}" type="presParOf" srcId="{390AF97B-0DB9-4DC0-8893-3CCC7CE26EAE}" destId="{C84399ED-0A96-414B-93F3-B72A433113D0}" srcOrd="2" destOrd="0" presId="urn:microsoft.com/office/officeart/2011/layout/CircleProcess"/>
    <dgm:cxn modelId="{219BE64C-6017-4017-9593-2C66E6EC1064}" type="presParOf" srcId="{390AF97B-0DB9-4DC0-8893-3CCC7CE26EAE}" destId="{9D6EFD72-69FF-437B-A737-F56A30D94369}" srcOrd="3" destOrd="0" presId="urn:microsoft.com/office/officeart/2011/layout/CircleProcess"/>
    <dgm:cxn modelId="{0276C3E7-33F8-486F-B6B0-272186B4D0CC}" type="presParOf" srcId="{9D6EFD72-69FF-437B-A737-F56A30D94369}" destId="{9FF5D3A8-BF33-43CB-B28D-43235C7A84E7}" srcOrd="0" destOrd="0" presId="urn:microsoft.com/office/officeart/2011/layout/CircleProcess"/>
    <dgm:cxn modelId="{47A79BB3-1485-456A-815C-95498F7AD002}" type="presParOf" srcId="{390AF97B-0DB9-4DC0-8893-3CCC7CE26EAE}" destId="{1A0C5CF0-E5A0-4B0A-8B7F-343C471272CD}" srcOrd="4" destOrd="0" presId="urn:microsoft.com/office/officeart/2011/layout/CircleProcess"/>
    <dgm:cxn modelId="{B6FE9D99-1670-45F3-8B32-CC3D51B0037C}" type="presParOf" srcId="{1A0C5CF0-E5A0-4B0A-8B7F-343C471272CD}" destId="{BA16DCFA-775A-49B8-BE8B-C5F74C4829E6}" srcOrd="0" destOrd="0" presId="urn:microsoft.com/office/officeart/2011/layout/CircleProcess"/>
    <dgm:cxn modelId="{5C4324E3-2C9E-45FF-B1EE-772ECE62B850}" type="presParOf" srcId="{390AF97B-0DB9-4DC0-8893-3CCC7CE26EAE}" destId="{5CEF2591-5A12-4905-9944-B7203FA9E5EE}" srcOrd="5" destOrd="0" presId="urn:microsoft.com/office/officeart/2011/layout/CircleProcess"/>
    <dgm:cxn modelId="{B672FFA7-C195-40A8-8514-F78260518A76}" type="presParOf" srcId="{390AF97B-0DB9-4DC0-8893-3CCC7CE26EAE}" destId="{00F608A8-5141-466E-8D06-243A411A410D}" srcOrd="6" destOrd="0" presId="urn:microsoft.com/office/officeart/2011/layout/CircleProcess"/>
    <dgm:cxn modelId="{70643F53-B833-4975-A68A-59F8E1B0DB8F}" type="presParOf" srcId="{00F608A8-5141-466E-8D06-243A411A410D}" destId="{6CDA4B58-FFA4-4043-906D-BB29E6EA22D4}" srcOrd="0" destOrd="0" presId="urn:microsoft.com/office/officeart/2011/layout/CircleProcess"/>
    <dgm:cxn modelId="{17A428F6-35F4-46D8-98FD-D11F90ED79BD}" type="presParOf" srcId="{390AF97B-0DB9-4DC0-8893-3CCC7CE26EAE}" destId="{A5CE5AF3-BAD4-49F8-86CB-763C9422E82B}" srcOrd="7" destOrd="0" presId="urn:microsoft.com/office/officeart/2011/layout/CircleProcess"/>
    <dgm:cxn modelId="{548F041B-62B7-41E4-B38B-A4BFE831729D}" type="presParOf" srcId="{A5CE5AF3-BAD4-49F8-86CB-763C9422E82B}" destId="{AFCB2659-2ACF-4803-88CF-E68C468F0B1B}" srcOrd="0" destOrd="0" presId="urn:microsoft.com/office/officeart/2011/layout/CircleProcess"/>
    <dgm:cxn modelId="{92EA8A8F-16B6-421B-A045-CC0494875B0E}" type="presParOf" srcId="{390AF97B-0DB9-4DC0-8893-3CCC7CE26EAE}" destId="{37636B4F-8CA8-4AFD-808A-FF256F9EFEB0}" srcOrd="8" destOrd="0" presId="urn:microsoft.com/office/officeart/2011/layout/CircleProcess"/>
    <dgm:cxn modelId="{6AFAAD40-6E35-4210-A1E1-07FF62B90B9F}" type="presParOf" srcId="{390AF97B-0DB9-4DC0-8893-3CCC7CE26EAE}" destId="{AC971353-BE6D-48A3-8B6D-0C8BA4F5831B}" srcOrd="9" destOrd="0" presId="urn:microsoft.com/office/officeart/2011/layout/CircleProcess"/>
    <dgm:cxn modelId="{10923492-B939-42FB-A4DD-38A26A3C3602}" type="presParOf" srcId="{AC971353-BE6D-48A3-8B6D-0C8BA4F5831B}" destId="{A0D78205-3ECE-4632-BEC9-EE3FED13167E}" srcOrd="0" destOrd="0" presId="urn:microsoft.com/office/officeart/2011/layout/CircleProcess"/>
    <dgm:cxn modelId="{884D9FFC-915E-4597-8A79-467701DF4209}" type="presParOf" srcId="{390AF97B-0DB9-4DC0-8893-3CCC7CE26EAE}" destId="{F20BFA57-A4D9-44DA-BE49-6E75E5059FF9}" srcOrd="10" destOrd="0" presId="urn:microsoft.com/office/officeart/2011/layout/CircleProcess"/>
    <dgm:cxn modelId="{B1DB35FC-61C5-4556-9CFC-38E42C1FDB1D}" type="presParOf" srcId="{F20BFA57-A4D9-44DA-BE49-6E75E5059FF9}" destId="{4480D1CD-7FCE-4294-A0B0-869D1A9EAC4E}" srcOrd="0" destOrd="0" presId="urn:microsoft.com/office/officeart/2011/layout/CircleProcess"/>
    <dgm:cxn modelId="{4D4E1E09-7E04-4B84-8E68-8A147F705BE7}" type="presParOf" srcId="{390AF97B-0DB9-4DC0-8893-3CCC7CE26EAE}" destId="{AC448D53-92E9-4046-A747-F32752DD9FB7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06696-FCF8-4A21-9A42-79DFEBA858A9}">
      <dsp:nvSpPr>
        <dsp:cNvPr id="0" name=""/>
        <dsp:cNvSpPr/>
      </dsp:nvSpPr>
      <dsp:spPr>
        <a:xfrm>
          <a:off x="2527382" y="500578"/>
          <a:ext cx="756389" cy="75642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AE30B6-CD39-4A50-9C44-FC1D76819FF5}">
      <dsp:nvSpPr>
        <dsp:cNvPr id="0" name=""/>
        <dsp:cNvSpPr/>
      </dsp:nvSpPr>
      <dsp:spPr>
        <a:xfrm>
          <a:off x="2552682" y="525796"/>
          <a:ext cx="706115" cy="70599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責任</a:t>
          </a:r>
          <a:endParaRPr lang="en-US" altLang="zh-HK" sz="2400" kern="1200" dirty="0"/>
        </a:p>
      </dsp:txBody>
      <dsp:txXfrm>
        <a:off x="2653555" y="626671"/>
        <a:ext cx="504368" cy="504241"/>
      </dsp:txXfrm>
    </dsp:sp>
    <dsp:sp modelId="{9FF5D3A8-BF33-43CB-B28D-43235C7A84E7}">
      <dsp:nvSpPr>
        <dsp:cNvPr id="0" name=""/>
        <dsp:cNvSpPr/>
      </dsp:nvSpPr>
      <dsp:spPr>
        <a:xfrm rot="2700000">
          <a:off x="1742443" y="500524"/>
          <a:ext cx="756402" cy="756402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6DCFA-775A-49B8-BE8B-C5F74C4829E6}">
      <dsp:nvSpPr>
        <dsp:cNvPr id="0" name=""/>
        <dsp:cNvSpPr/>
      </dsp:nvSpPr>
      <dsp:spPr>
        <a:xfrm>
          <a:off x="1770992" y="525796"/>
          <a:ext cx="706115" cy="70599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tx1"/>
              </a:solidFill>
            </a:rPr>
            <a:t>尊重</a:t>
          </a:r>
          <a:endParaRPr lang="en-US" altLang="zh-HK" sz="2400" kern="1200" dirty="0">
            <a:solidFill>
              <a:schemeClr val="tx1"/>
            </a:solidFill>
          </a:endParaRPr>
        </a:p>
      </dsp:txBody>
      <dsp:txXfrm>
        <a:off x="1871866" y="626671"/>
        <a:ext cx="504368" cy="504241"/>
      </dsp:txXfrm>
    </dsp:sp>
    <dsp:sp modelId="{6CDA4B58-FFA4-4043-906D-BB29E6EA22D4}">
      <dsp:nvSpPr>
        <dsp:cNvPr id="0" name=""/>
        <dsp:cNvSpPr/>
      </dsp:nvSpPr>
      <dsp:spPr>
        <a:xfrm rot="2700000">
          <a:off x="963997" y="500524"/>
          <a:ext cx="756402" cy="756402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B2659-2ACF-4803-88CF-E68C468F0B1B}">
      <dsp:nvSpPr>
        <dsp:cNvPr id="0" name=""/>
        <dsp:cNvSpPr/>
      </dsp:nvSpPr>
      <dsp:spPr>
        <a:xfrm>
          <a:off x="989303" y="525796"/>
          <a:ext cx="706115" cy="70599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tx1"/>
              </a:solidFill>
            </a:rPr>
            <a:t>誠信</a:t>
          </a:r>
          <a:endParaRPr lang="en-US" altLang="zh-HK" sz="2400" kern="1200" dirty="0">
            <a:solidFill>
              <a:schemeClr val="tx1"/>
            </a:solidFill>
          </a:endParaRPr>
        </a:p>
      </dsp:txBody>
      <dsp:txXfrm>
        <a:off x="1090177" y="626671"/>
        <a:ext cx="504368" cy="504241"/>
      </dsp:txXfrm>
    </dsp:sp>
    <dsp:sp modelId="{A0D78205-3ECE-4632-BEC9-EE3FED13167E}">
      <dsp:nvSpPr>
        <dsp:cNvPr id="0" name=""/>
        <dsp:cNvSpPr/>
      </dsp:nvSpPr>
      <dsp:spPr>
        <a:xfrm rot="2700000">
          <a:off x="182308" y="500524"/>
          <a:ext cx="756402" cy="756402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0D1CD-7FCE-4294-A0B0-869D1A9EAC4E}">
      <dsp:nvSpPr>
        <dsp:cNvPr id="0" name=""/>
        <dsp:cNvSpPr/>
      </dsp:nvSpPr>
      <dsp:spPr>
        <a:xfrm>
          <a:off x="207614" y="525796"/>
          <a:ext cx="706115" cy="70599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tx1"/>
              </a:solidFill>
            </a:rPr>
            <a:t>守規</a:t>
          </a:r>
          <a:endParaRPr lang="en-US" altLang="zh-HK" sz="2400" kern="1200" dirty="0">
            <a:solidFill>
              <a:schemeClr val="tx1"/>
            </a:solidFill>
          </a:endParaRPr>
        </a:p>
      </dsp:txBody>
      <dsp:txXfrm>
        <a:off x="308487" y="626671"/>
        <a:ext cx="504368" cy="504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12340-2596-4362-B8AF-7A5DF431D65C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40889-8ABD-4E8D-9756-A00438ECDE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07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search?dates=any&amp;format=search&amp;page=1&amp;query=rule&amp;selection=1&amp;sort=popula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</a:p>
          <a:p>
            <a:r>
              <a:rPr lang="en-US" altLang="zh-HK" sz="1200" dirty="0" smtClean="0">
                <a:hlinkClick r:id="rId3"/>
              </a:rPr>
              <a:t>https://www.freepik.com/search?dates=any&amp;format=search&amp;page=1&amp;query=rule&amp;selection=1&amp;sort=popular</a:t>
            </a:r>
            <a:endParaRPr lang="en-US" altLang="zh-HK" sz="1200" dirty="0" smtClean="0"/>
          </a:p>
          <a:p>
            <a:r>
              <a:rPr lang="en-US" altLang="zh-HK" dirty="0" smtClean="0"/>
              <a:t>&lt;a </a:t>
            </a:r>
            <a:r>
              <a:rPr lang="en-US" altLang="zh-HK" dirty="0" err="1" smtClean="0"/>
              <a:t>href</a:t>
            </a:r>
            <a:r>
              <a:rPr lang="en-US" altLang="zh-HK" dirty="0" smtClean="0"/>
              <a:t>="https://www.freepik.com/vectors/people"&gt;People vector created by </a:t>
            </a:r>
            <a:r>
              <a:rPr lang="en-US" altLang="zh-HK" dirty="0" err="1" smtClean="0"/>
              <a:t>pch.vector</a:t>
            </a:r>
            <a:r>
              <a:rPr lang="en-US" altLang="zh-HK" dirty="0" smtClean="0"/>
              <a:t> - www.freepik.com&lt;/a&gt;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6279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圖片來源</a:t>
            </a:r>
            <a:r>
              <a:rPr lang="en-US" altLang="zh-HK" sz="120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120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https</a:t>
            </a:r>
            <a:r>
              <a:rPr lang="en-US" altLang="zh-HK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://www.freepik.com/free-vector/realistic-green-and-black-chalkboard-with-wooden-frame-and-chalk_12721078.htm</a:t>
            </a:r>
            <a:endParaRPr lang="zh-HK" altLang="en-US" sz="12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596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800" kern="100" dirty="0" smtClean="0"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教師可請學生思考規則背後與誠信、責任感或尊重等價值觀的關係。例如「不可對別人粗言穢語」這校規的設立，能體現彼此的尊重，使學校的生活和諧。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800" kern="100" dirty="0" smtClean="0"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800" kern="100" dirty="0" smtClean="0"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教師宜以提問引導學生思考，若同學不遵守校規，學校會出現</a:t>
            </a:r>
            <a:r>
              <a:rPr lang="zh-TW" altLang="zh-HK" sz="1800" kern="100" dirty="0" smtClean="0"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混亂和不公平的現象。</a:t>
            </a:r>
            <a:endParaRPr lang="en-US" altLang="zh-TW" sz="1800" kern="100" dirty="0" smtClean="0"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800" kern="100" dirty="0" smtClean="0"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endParaRPr lang="zh-HK" altLang="en-US" sz="1800" kern="100" dirty="0" smtClean="0"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18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圖片來源</a:t>
            </a:r>
            <a:r>
              <a:rPr lang="en-US" altLang="zh-TW" sz="18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zh-HK" dirty="0" smtClean="0"/>
              <a:t>https&lt;a </a:t>
            </a:r>
            <a:r>
              <a:rPr lang="en-US" altLang="zh-HK" dirty="0" err="1" smtClean="0"/>
              <a:t>href</a:t>
            </a:r>
            <a:r>
              <a:rPr lang="en-US" altLang="zh-HK" dirty="0" smtClean="0"/>
              <a:t>="https://www.freepik.com/vectors/background"&gt;Background vector created by rawpixel.com - www.freepik.com&lt;/a&gt;://www.freepik.com/search?dates=any&amp;format=search&amp;page=2&amp;query=rule&amp;selection=1&amp;sort=popular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7570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HK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教學提示</a:t>
            </a:r>
            <a:r>
              <a:rPr lang="en-US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:</a:t>
            </a:r>
            <a:endParaRPr lang="zh-TW" altLang="zh-HK" sz="1200" b="0" kern="1200" dirty="0" smtClean="0">
              <a:solidFill>
                <a:schemeClr val="tx1"/>
              </a:solidFill>
              <a:effectLst/>
              <a:latin typeface="+mj-ea"/>
              <a:ea typeface="+mj-ea"/>
              <a:cs typeface="+mn-cs"/>
            </a:endParaRPr>
          </a:p>
          <a:p>
            <a:pPr lvl="0"/>
            <a:r>
              <a:rPr lang="zh-TW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如有學生認為幼玲的理由合理，教師宜</a:t>
            </a:r>
            <a:r>
              <a:rPr lang="zh-HK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請</a:t>
            </a:r>
            <a:r>
              <a:rPr lang="zh-TW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持有不同意見的同學給予意見，互相交流以糾正他們的價值觀和態度。</a:t>
            </a:r>
          </a:p>
          <a:p>
            <a:pPr lvl="0"/>
            <a:r>
              <a:rPr lang="zh-TW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教師先帶出學生守規，能維護群體的利益，有助課堂的秩序，亦是學生尊重自己和尊重別人的表現。</a:t>
            </a:r>
          </a:p>
          <a:p>
            <a:r>
              <a:rPr lang="zh-TW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然而，當有學生提出如幼玲有急切的需要而運用手提電話，這情況是否觸犯校規時，教師宜因勢利導，表示如果是個人急切的原因，其實可以向教師提出，尋求協助。</a:t>
            </a:r>
          </a:p>
          <a:p>
            <a:r>
              <a:rPr lang="zh-TW" altLang="zh-HK" sz="1200" b="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教師強調遵規守法是自律的行為，鼓勵學生時刻堅持。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pPr marL="0" indent="0">
              <a:buNone/>
            </a:pPr>
            <a:r>
              <a:rPr lang="zh-TW" altLang="en-US" sz="12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圖片來源</a:t>
            </a:r>
            <a:r>
              <a:rPr lang="en-US" altLang="zh-TW" sz="12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https://www.freepik.com/free-photo/rag-doll-sitting-large-question-mark_948174.htm#page=5&amp;query=question&amp;position=56#position=56&amp;page=5&amp;query=question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&lt;a </a:t>
            </a:r>
            <a:r>
              <a:rPr lang="en-US" altLang="zh-H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href</a:t>
            </a:r>
            <a:r>
              <a:rPr lang="en-US" altLang="zh-H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="https://www.freepik.com/photos/business-card"&gt;Business card photo created by d3images - www.freepik.com&lt;/a&gt;</a:t>
            </a:r>
            <a:endParaRPr lang="zh-HK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0678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dirty="0" smtClean="0"/>
              <a:t>如有學生認為合理，教師宜著持有不同意見的同學給予意見，互相交流理據，以糾正他們的價值觀和態度。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教師宜帶出他可以選擇及早向老師／同學請教，盡責任地努力學習，解決自己的難題；並可提早温習而非臨急抱佛腳。</a:t>
            </a: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zh-TW" altLang="en-US" sz="12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圖片來源</a:t>
            </a:r>
            <a:r>
              <a:rPr lang="en-US" altLang="zh-TW" sz="1200" kern="100" dirty="0" smtClean="0"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https://www.freepik.com/free-photo/rag-doll-sitting-large-question-mark_948174.htm#page=5&amp;query=question&amp;position=56#position=56&amp;page=5&amp;query=question</a:t>
            </a:r>
          </a:p>
          <a:p>
            <a:pPr marL="0" indent="0">
              <a:buNone/>
            </a:pPr>
            <a:r>
              <a:rPr lang="en-US" altLang="zh-H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&lt;a </a:t>
            </a:r>
            <a:r>
              <a:rPr lang="en-US" altLang="zh-HK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href</a:t>
            </a:r>
            <a:r>
              <a:rPr lang="en-US" altLang="zh-HK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="https://www.freepik.com/photos/business-card"&gt;Business card photo created by d3images - www.freepik.com&lt;/a&gt;</a:t>
            </a:r>
            <a:endParaRPr lang="zh-HK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45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HK" altLang="en-US" dirty="0" smtClean="0"/>
              <a:t>教師宜</a:t>
            </a:r>
            <a:r>
              <a:rPr lang="zh-TW" altLang="en-US" dirty="0" smtClean="0"/>
              <a:t>以提問引導學生反思守規的重要，例如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smtClean="0"/>
              <a:t>假如</a:t>
            </a:r>
            <a:r>
              <a:rPr lang="zh-TW" altLang="en-US" dirty="0" smtClean="0"/>
              <a:t>大家都不遵守校規，在課堂上偷用手機叫外賣午餐，會有什麼後果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HK" dirty="0" smtClean="0"/>
          </a:p>
          <a:p>
            <a:r>
              <a:rPr lang="en-US" altLang="zh-HK" dirty="0" smtClean="0"/>
              <a:t>&lt;a </a:t>
            </a:r>
            <a:r>
              <a:rPr lang="en-US" altLang="zh-HK" dirty="0" err="1" smtClean="0"/>
              <a:t>href</a:t>
            </a:r>
            <a:r>
              <a:rPr lang="en-US" altLang="zh-HK" dirty="0" smtClean="0"/>
              <a:t>="https://www.freepik.com/vectors/food"&gt;Food vector created by </a:t>
            </a:r>
            <a:r>
              <a:rPr lang="en-US" altLang="zh-HK" dirty="0" err="1" smtClean="0"/>
              <a:t>macrovector</a:t>
            </a:r>
            <a:r>
              <a:rPr lang="en-US" altLang="zh-HK" dirty="0" smtClean="0"/>
              <a:t> - www.freepik.com&lt;/a&gt;</a:t>
            </a:r>
          </a:p>
          <a:p>
            <a:r>
              <a:rPr lang="en-US" altLang="zh-HK" dirty="0" smtClean="0"/>
              <a:t>&lt;a </a:t>
            </a:r>
            <a:r>
              <a:rPr lang="en-US" altLang="zh-HK" dirty="0" err="1" smtClean="0"/>
              <a:t>href</a:t>
            </a:r>
            <a:r>
              <a:rPr lang="en-US" altLang="zh-HK" dirty="0" smtClean="0"/>
              <a:t>="https://www.freepik.com/vectors/people"&gt;People vector created by </a:t>
            </a:r>
            <a:r>
              <a:rPr lang="en-US" altLang="zh-HK" dirty="0" err="1" smtClean="0"/>
              <a:t>freepik</a:t>
            </a:r>
            <a:r>
              <a:rPr lang="en-US" altLang="zh-HK" dirty="0" smtClean="0"/>
              <a:t> - www.freepik.com&lt;/a&gt;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1265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0555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242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66698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032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46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504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872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3300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0617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4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946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408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94F5-C0B3-499A-AE5D-35AC3082E258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9FE5-37E6-4BF2-A6EC-C8271277269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078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3FD2F56-4E8D-4111-8098-2B4C93FEB348}"/>
              </a:ext>
            </a:extLst>
          </p:cNvPr>
          <p:cNvSpPr txBox="1"/>
          <p:nvPr/>
        </p:nvSpPr>
        <p:spPr>
          <a:xfrm>
            <a:off x="0" y="449195"/>
            <a:ext cx="8955065" cy="31854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6000" b="1" dirty="0" smtClean="0">
                <a:solidFill>
                  <a:srgbClr val="00B0F0"/>
                </a:solidFill>
                <a:ea typeface="新細明體"/>
                <a:cs typeface="新細明體" panose="02020500000000000000" pitchFamily="18" charset="-120"/>
              </a:rPr>
              <a:t> </a:t>
            </a:r>
            <a:r>
              <a:rPr lang="zh-TW" altLang="zh-HK" sz="6000" b="1" dirty="0" smtClean="0">
                <a:solidFill>
                  <a:srgbClr val="00B0F0"/>
                </a:solidFill>
                <a:ea typeface="新細明體"/>
                <a:cs typeface="新細明體" panose="02020500000000000000" pitchFamily="18" charset="-120"/>
              </a:rPr>
              <a:t>生活</a:t>
            </a:r>
            <a:r>
              <a:rPr lang="zh-TW" altLang="zh-HK" sz="6000" b="1" dirty="0">
                <a:solidFill>
                  <a:srgbClr val="00B0F0"/>
                </a:solidFill>
                <a:ea typeface="新細明體"/>
                <a:cs typeface="新細明體" panose="02020500000000000000" pitchFamily="18" charset="-120"/>
              </a:rPr>
              <a:t>事件事例</a:t>
            </a:r>
            <a:r>
              <a:rPr lang="en-US" altLang="zh-TW" sz="6000" b="1" dirty="0">
                <a:solidFill>
                  <a:srgbClr val="00B0F0"/>
                </a:solidFill>
                <a:ea typeface="新細明體"/>
                <a:cs typeface="新細明體" panose="02020500000000000000" pitchFamily="18" charset="-120"/>
              </a:rPr>
              <a:t> </a:t>
            </a:r>
            <a:endParaRPr lang="en-US" altLang="zh-TW" sz="6000" b="1" dirty="0" smtClean="0">
              <a:solidFill>
                <a:srgbClr val="00B0F0"/>
              </a:solidFill>
              <a:ea typeface="新細明體"/>
              <a:cs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00B0F0"/>
                </a:solidFill>
                <a:ea typeface="新細明體"/>
              </a:rPr>
              <a:t>「遵守校規</a:t>
            </a:r>
            <a:r>
              <a:rPr lang="zh-TW" altLang="en-US" sz="4400" b="1" dirty="0">
                <a:solidFill>
                  <a:srgbClr val="00B0F0"/>
                </a:solidFill>
                <a:ea typeface="新細明體"/>
              </a:rPr>
              <a:t>」</a:t>
            </a:r>
            <a:endParaRPr lang="en-HK" altLang="zh-TW" sz="4400" b="1" dirty="0">
              <a:solidFill>
                <a:srgbClr val="00B0F0"/>
              </a:solidFill>
              <a:ea typeface="新細明體"/>
              <a:cs typeface="Calibri"/>
            </a:endParaRPr>
          </a:p>
          <a:p>
            <a:pPr>
              <a:lnSpc>
                <a:spcPct val="150000"/>
              </a:lnSpc>
            </a:pPr>
            <a:endParaRPr lang="en-HK" altLang="zh-HK" sz="3000" b="1" dirty="0">
              <a:solidFill>
                <a:srgbClr val="00B0F0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5C22517-8B58-4FAB-A54C-2055F9AE4994}"/>
              </a:ext>
            </a:extLst>
          </p:cNvPr>
          <p:cNvSpPr txBox="1"/>
          <p:nvPr/>
        </p:nvSpPr>
        <p:spPr>
          <a:xfrm>
            <a:off x="654310" y="4176489"/>
            <a:ext cx="4279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價值觀教育</a:t>
            </a:r>
          </a:p>
          <a:p>
            <a:r>
              <a:rPr lang="zh-TW" altLang="en-US" sz="2400" b="1" dirty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初中</a:t>
            </a:r>
          </a:p>
          <a:p>
            <a:r>
              <a:rPr lang="zh-TW" altLang="en-US" sz="2400" b="1" dirty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教育局 </a:t>
            </a:r>
            <a:endParaRPr lang="en-US" altLang="zh-TW" sz="2400" b="1" dirty="0">
              <a:ln w="10160">
                <a:noFill/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zh-TW" altLang="en-US" sz="2400" b="1" dirty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德育、公民及國民教育組製作</a:t>
            </a:r>
            <a:endParaRPr lang="en-US" altLang="zh-TW" sz="2400" b="1" dirty="0">
              <a:ln w="10160">
                <a:noFill/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  <a:p>
            <a:r>
              <a:rPr lang="en-US" altLang="zh-TW" sz="2400" b="1" dirty="0" smtClean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2022</a:t>
            </a:r>
            <a:r>
              <a:rPr lang="zh-TW" altLang="en-US" sz="2400" b="1" dirty="0" smtClean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年</a:t>
            </a:r>
            <a:r>
              <a:rPr lang="en-US" altLang="zh-TW" sz="2400" b="1" dirty="0" smtClean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1</a:t>
            </a:r>
            <a:r>
              <a:rPr lang="zh-TW" altLang="en-US" sz="2400" b="1" dirty="0" smtClean="0">
                <a:ln w="10160">
                  <a:noFill/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Arial" panose="020B0604020202020204" pitchFamily="34" charset="0"/>
              </a:rPr>
              <a:t>月</a:t>
            </a:r>
            <a:endParaRPr lang="en-US" altLang="zh-TW" sz="2400" b="1" dirty="0">
              <a:ln w="10160">
                <a:noFill/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sym typeface="Arial" panose="020B0604020202020204" pitchFamily="34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E58FA8C3-9A22-4BBA-BD2C-09F387615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172" y="6092967"/>
            <a:ext cx="215120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 smtClean="0"/>
              <a:t>Designed </a:t>
            </a:r>
            <a:r>
              <a:rPr lang="en-US" altLang="zh-HK" sz="1050" dirty="0"/>
              <a:t>by </a:t>
            </a:r>
            <a:r>
              <a:rPr lang="en-US" altLang="zh-HK" sz="1050" dirty="0" err="1"/>
              <a:t>pch.vector</a:t>
            </a:r>
            <a:r>
              <a:rPr lang="en-US" altLang="zh-HK" sz="1050" dirty="0"/>
              <a:t> / </a:t>
            </a:r>
            <a:r>
              <a:rPr lang="en-US" altLang="zh-HK" sz="1050" dirty="0" err="1"/>
              <a:t>Freepik</a:t>
            </a:r>
            <a:endParaRPr lang="zh-HK" altLang="en-US" sz="1050" dirty="0"/>
          </a:p>
        </p:txBody>
      </p:sp>
      <p:pic>
        <p:nvPicPr>
          <p:cNvPr id="8" name="Picture 2" descr="Business people studying list of rules, reading guidance, making checklist.">
            <a:extLst>
              <a:ext uri="{FF2B5EF4-FFF2-40B4-BE49-F238E27FC236}">
                <a16:creationId xmlns:a16="http://schemas.microsoft.com/office/drawing/2014/main" id="{7DEA4AD6-85D0-49F6-B9F3-C132198B9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476" y="2999812"/>
            <a:ext cx="2893905" cy="2901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9436100" cy="7302499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6EE1A609-063F-4C6B-84B1-30C8112C51A7}"/>
              </a:ext>
            </a:extLst>
          </p:cNvPr>
          <p:cNvSpPr txBox="1"/>
          <p:nvPr/>
        </p:nvSpPr>
        <p:spPr>
          <a:xfrm>
            <a:off x="2232668" y="435627"/>
            <a:ext cx="4433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spc="100" dirty="0">
                <a:solidFill>
                  <a:schemeClr val="bg1"/>
                </a:solidFill>
                <a:latin typeface="微軟正黑體" panose="020B0604030504040204" pitchFamily="34" charset="-120"/>
              </a:rPr>
              <a:t>學習重點</a:t>
            </a:r>
            <a:endParaRPr lang="zh-HK" altLang="en-US" sz="3200" spc="100" dirty="0">
              <a:solidFill>
                <a:schemeClr val="bg1"/>
              </a:solidFill>
              <a:latin typeface="微軟正黑體" panose="020B0604030504040204" pitchFamily="34" charset="-120"/>
            </a:endParaRPr>
          </a:p>
        </p:txBody>
      </p:sp>
      <p:graphicFrame>
        <p:nvGraphicFramePr>
          <p:cNvPr id="4" name="表格 8">
            <a:extLst>
              <a:ext uri="{FF2B5EF4-FFF2-40B4-BE49-F238E27FC236}">
                <a16:creationId xmlns:a16="http://schemas.microsoft.com/office/drawing/2014/main" id="{212136E0-08E0-4418-88D5-5E76717EA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870016"/>
              </p:ext>
            </p:extLst>
          </p:nvPr>
        </p:nvGraphicFramePr>
        <p:xfrm>
          <a:off x="531157" y="1149919"/>
          <a:ext cx="8039007" cy="4367703"/>
        </p:xfrm>
        <a:graphic>
          <a:graphicData uri="http://schemas.openxmlformats.org/drawingml/2006/table">
            <a:tbl>
              <a:tblPr/>
              <a:tblGrid>
                <a:gridCol w="1784497">
                  <a:extLst>
                    <a:ext uri="{9D8B030D-6E8A-4147-A177-3AD203B41FA5}">
                      <a16:colId xmlns:a16="http://schemas.microsoft.com/office/drawing/2014/main" val="671913260"/>
                    </a:ext>
                  </a:extLst>
                </a:gridCol>
                <a:gridCol w="6254510">
                  <a:extLst>
                    <a:ext uri="{9D8B030D-6E8A-4147-A177-3AD203B41FA5}">
                      <a16:colId xmlns:a16="http://schemas.microsoft.com/office/drawing/2014/main" val="3911223499"/>
                    </a:ext>
                  </a:extLst>
                </a:gridCol>
              </a:tblGrid>
              <a:tr h="15066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活動概要：</a:t>
                      </a:r>
                      <a:r>
                        <a:rPr lang="en-US" altLang="zh-TW" sz="2800" b="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通過個案討論，讓學生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思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考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遵守校規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的重要，藉此培育他們良好品格和正確的價值觀。</a:t>
                      </a:r>
                      <a:endParaRPr lang="zh-TW" altLang="en-US" sz="24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304074"/>
                  </a:ext>
                </a:extLst>
              </a:tr>
              <a:tr h="1376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學習目標：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514350" lvl="0" indent="-5143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400" b="0" kern="120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教導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學生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校規</a:t>
                      </a:r>
                      <a:r>
                        <a:rPr lang="zh-TW" altLang="en-US" sz="2400" b="0" kern="1200" spc="100" baseline="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的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重要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。</a:t>
                      </a:r>
                      <a:endParaRPr lang="en-US" altLang="zh-TW" sz="24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教導學生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遵規守法的精神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，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為自己的行為負責。</a:t>
                      </a:r>
                      <a:endParaRPr lang="en-US" altLang="zh-TW" sz="24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042857"/>
                  </a:ext>
                </a:extLst>
              </a:tr>
              <a:tr h="11637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價值觀和</a:t>
                      </a:r>
                      <a:endParaRPr lang="en-US" altLang="zh-TW" sz="2800" b="0" spc="100" baseline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態度：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守法、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誠信、</a:t>
                      </a:r>
                      <a:r>
                        <a:rPr lang="zh-TW" altLang="zh-HK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責任</a:t>
                      </a:r>
                      <a:r>
                        <a:rPr lang="zh-TW" altLang="en-US" sz="2400" b="0" kern="1200" spc="100" baseline="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、尊重</a:t>
                      </a:r>
                      <a:endParaRPr lang="zh-TW" altLang="zh-HK" sz="2400" b="0" kern="1200" spc="100" baseline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98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55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C79BF98-0B9E-4B1C-AAEF-4DBF08FE8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思</a:t>
            </a:r>
            <a:r>
              <a:rPr lang="zh-TW" altLang="en-US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考</a:t>
            </a: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問題</a:t>
            </a:r>
            <a:r>
              <a:rPr lang="zh-TW" altLang="zh-HK" sz="1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/>
            </a:r>
            <a:br>
              <a:rPr lang="zh-TW" altLang="zh-HK" sz="18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E674B225-8AFE-4DA4-985F-628F5B9E1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543" y="861091"/>
            <a:ext cx="8548914" cy="4629059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zh-TW" altLang="en-US" sz="3200" b="1" dirty="0" smtClean="0">
                <a:solidFill>
                  <a:srgbClr val="7030A0"/>
                </a:solidFill>
                <a:latin typeface="+mn-ea"/>
              </a:rPr>
              <a:t>同學為什麼要遵守校規</a:t>
            </a:r>
            <a:r>
              <a:rPr lang="en-US" altLang="zh-TW" sz="3200" b="1" dirty="0" smtClean="0">
                <a:solidFill>
                  <a:srgbClr val="7030A0"/>
                </a:solidFill>
                <a:latin typeface="+mn-ea"/>
              </a:rPr>
              <a:t>? </a:t>
            </a:r>
          </a:p>
          <a:p>
            <a:pPr algn="just">
              <a:lnSpc>
                <a:spcPct val="200000"/>
              </a:lnSpc>
            </a:pPr>
            <a:r>
              <a:rPr lang="zh-TW" altLang="en-US" sz="3200" b="1" dirty="0" smtClean="0">
                <a:solidFill>
                  <a:srgbClr val="7030A0"/>
                </a:solidFill>
                <a:latin typeface="+mn-ea"/>
              </a:rPr>
              <a:t>如同學</a:t>
            </a:r>
            <a:r>
              <a:rPr lang="zh-TW" altLang="en-US" sz="3200" b="1" dirty="0">
                <a:solidFill>
                  <a:srgbClr val="7030A0"/>
                </a:solidFill>
                <a:latin typeface="+mn-ea"/>
              </a:rPr>
              <a:t>不需遵守校規，對學校及同學有何影  </a:t>
            </a:r>
            <a:endParaRPr lang="en-US" altLang="zh-TW" sz="3200" b="1" dirty="0">
              <a:solidFill>
                <a:srgbClr val="7030A0"/>
              </a:solidFill>
              <a:latin typeface="+mn-ea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US" altLang="zh-TW" sz="3200" b="1" dirty="0">
                <a:solidFill>
                  <a:srgbClr val="7030A0"/>
                </a:solidFill>
                <a:latin typeface="+mn-ea"/>
              </a:rPr>
              <a:t> </a:t>
            </a:r>
            <a:r>
              <a:rPr lang="zh-TW" altLang="en-US" sz="3200" b="1" dirty="0" smtClean="0">
                <a:solidFill>
                  <a:srgbClr val="7030A0"/>
                </a:solidFill>
                <a:latin typeface="+mn-ea"/>
              </a:rPr>
              <a:t>響</a:t>
            </a:r>
            <a:r>
              <a:rPr lang="zh-TW" altLang="en-US" sz="3200" b="1" dirty="0">
                <a:solidFill>
                  <a:srgbClr val="7030A0"/>
                </a:solidFill>
                <a:latin typeface="+mn-ea"/>
              </a:rPr>
              <a:t>？請舉例說明你</a:t>
            </a:r>
            <a:r>
              <a:rPr lang="zh-TW" altLang="en-US" sz="3200" b="1" dirty="0" smtClean="0">
                <a:solidFill>
                  <a:srgbClr val="7030A0"/>
                </a:solidFill>
                <a:latin typeface="+mn-ea"/>
              </a:rPr>
              <a:t>的想法。</a:t>
            </a:r>
            <a:endParaRPr lang="en-US" altLang="zh-TW" sz="3200" b="1" dirty="0">
              <a:solidFill>
                <a:srgbClr val="7030A0"/>
              </a:solidFill>
              <a:latin typeface="+mn-ea"/>
            </a:endParaRPr>
          </a:p>
          <a:p>
            <a:pPr marL="0" indent="0" algn="just">
              <a:lnSpc>
                <a:spcPct val="200000"/>
              </a:lnSpc>
              <a:buNone/>
            </a:pPr>
            <a:endParaRPr lang="en-US" altLang="zh-TW" sz="3200" kern="100" dirty="0">
              <a:solidFill>
                <a:srgbClr val="9B20B0"/>
              </a:solidFill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7" name="群組 20"/>
          <p:cNvGrpSpPr/>
          <p:nvPr/>
        </p:nvGrpSpPr>
        <p:grpSpPr>
          <a:xfrm>
            <a:off x="857195" y="5407016"/>
            <a:ext cx="1780666" cy="936000"/>
            <a:chOff x="65516" y="4330067"/>
            <a:chExt cx="1780666" cy="936000"/>
          </a:xfrm>
        </p:grpSpPr>
        <p:sp>
          <p:nvSpPr>
            <p:cNvPr id="8" name="圓角矩形 5"/>
            <p:cNvSpPr/>
            <p:nvPr/>
          </p:nvSpPr>
          <p:spPr>
            <a:xfrm rot="20802352">
              <a:off x="910182" y="4330067"/>
              <a:ext cx="936000" cy="936000"/>
            </a:xfrm>
            <a:prstGeom prst="roundRect">
              <a:avLst/>
            </a:prstGeom>
            <a:solidFill>
              <a:srgbClr val="FEADA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dirty="0"/>
            </a:p>
          </p:txBody>
        </p:sp>
        <p:sp>
          <p:nvSpPr>
            <p:cNvPr id="10" name="文字方塊 6"/>
            <p:cNvSpPr txBox="1"/>
            <p:nvPr/>
          </p:nvSpPr>
          <p:spPr>
            <a:xfrm>
              <a:off x="65516" y="4497156"/>
              <a:ext cx="17235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4000" b="1" dirty="0" smtClean="0">
                  <a:solidFill>
                    <a:srgbClr val="723B8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負責任</a:t>
              </a:r>
              <a:endParaRPr lang="zh-HK" altLang="en-US" sz="4000" b="1" dirty="0">
                <a:solidFill>
                  <a:srgbClr val="723B8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1" name="群組 19"/>
          <p:cNvGrpSpPr/>
          <p:nvPr/>
        </p:nvGrpSpPr>
        <p:grpSpPr>
          <a:xfrm>
            <a:off x="3508300" y="5377338"/>
            <a:ext cx="2236510" cy="995356"/>
            <a:chOff x="1901576" y="3451580"/>
            <a:chExt cx="2236510" cy="995356"/>
          </a:xfrm>
        </p:grpSpPr>
        <p:sp>
          <p:nvSpPr>
            <p:cNvPr id="12" name="圓角矩形 9"/>
            <p:cNvSpPr/>
            <p:nvPr/>
          </p:nvSpPr>
          <p:spPr>
            <a:xfrm rot="1347802">
              <a:off x="2373331" y="3451580"/>
              <a:ext cx="936000" cy="936000"/>
            </a:xfrm>
            <a:prstGeom prst="roundRect">
              <a:avLst/>
            </a:prstGeom>
            <a:solidFill>
              <a:srgbClr val="FFD99E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901576" y="3739050"/>
              <a:ext cx="223651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zh-HK" sz="4000" b="1" dirty="0">
                  <a:solidFill>
                    <a:srgbClr val="723B8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遵規守法</a:t>
              </a:r>
              <a:endParaRPr lang="zh-HK" altLang="en-US" sz="4000" b="1" dirty="0">
                <a:solidFill>
                  <a:srgbClr val="723B8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4" name="群組 18"/>
          <p:cNvGrpSpPr/>
          <p:nvPr/>
        </p:nvGrpSpPr>
        <p:grpSpPr>
          <a:xfrm>
            <a:off x="6706401" y="4958818"/>
            <a:ext cx="1778470" cy="1225110"/>
            <a:chOff x="3015553" y="5591392"/>
            <a:chExt cx="2037812" cy="936000"/>
          </a:xfrm>
        </p:grpSpPr>
        <p:sp>
          <p:nvSpPr>
            <p:cNvPr id="15" name="圓角矩形 11"/>
            <p:cNvSpPr/>
            <p:nvPr/>
          </p:nvSpPr>
          <p:spPr>
            <a:xfrm rot="17540378">
              <a:off x="3015553" y="5591392"/>
              <a:ext cx="936000" cy="936000"/>
            </a:xfrm>
            <a:prstGeom prst="roundRect">
              <a:avLst/>
            </a:prstGeom>
            <a:solidFill>
              <a:srgbClr val="BEFEF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7" name="文字方塊 15"/>
            <p:cNvSpPr txBox="1"/>
            <p:nvPr/>
          </p:nvSpPr>
          <p:spPr>
            <a:xfrm>
              <a:off x="3090722" y="5851227"/>
              <a:ext cx="1962643" cy="540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b="1" dirty="0" smtClean="0">
                  <a:solidFill>
                    <a:srgbClr val="723B8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尊重</a:t>
              </a:r>
              <a:endParaRPr lang="zh-HK" altLang="en-US" sz="4000" b="1" dirty="0">
                <a:solidFill>
                  <a:srgbClr val="723B8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1026" name="Picture 2" descr="Character illustration of people with traffic sign icons Free Vec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476" y="3016991"/>
            <a:ext cx="2485981" cy="171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文字方塊 4">
            <a:extLst>
              <a:ext uri="{FF2B5EF4-FFF2-40B4-BE49-F238E27FC236}">
                <a16:creationId xmlns:a16="http://schemas.microsoft.com/office/drawing/2014/main" id="{BF216E97-C24F-4737-B639-4F152E14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879" y="4670053"/>
            <a:ext cx="245542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/>
              <a:t>Designed by rawpixel.com / </a:t>
            </a:r>
            <a:r>
              <a:rPr lang="en-US" altLang="zh-HK" sz="1050" dirty="0" err="1"/>
              <a:t>Freepik</a:t>
            </a:r>
            <a:endParaRPr lang="zh-HK" altLang="en-US" sz="1050" dirty="0"/>
          </a:p>
        </p:txBody>
      </p:sp>
    </p:spTree>
    <p:extLst>
      <p:ext uri="{BB962C8B-B14F-4D97-AF65-F5344CB8AC3E}">
        <p14:creationId xmlns:p14="http://schemas.microsoft.com/office/powerpoint/2010/main" val="96995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33385" cy="1325563"/>
          </a:xfrm>
        </p:spPr>
        <p:txBody>
          <a:bodyPr>
            <a:normAutofit/>
          </a:bodyPr>
          <a:lstStyle/>
          <a:p>
            <a:r>
              <a:rPr lang="zh-TW" altLang="en-US" sz="4000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個案討論</a:t>
            </a:r>
            <a:r>
              <a:rPr lang="en-US" altLang="zh-TW" sz="4000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000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sz="4000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HK" alt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913725"/>
            <a:ext cx="38862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zh-TW" altLang="en-US" b="1" dirty="0">
                <a:solidFill>
                  <a:srgbClr val="7030A0"/>
                </a:solidFill>
                <a:latin typeface="+mn-ea"/>
              </a:rPr>
              <a:t>在陸運會看台，幼玲被巡邏的領袖生發現她偷用手機，準備記名。幼玲求情說：</a:t>
            </a:r>
            <a:endParaRPr lang="en-US" altLang="zh-TW" b="1" dirty="0">
              <a:solidFill>
                <a:srgbClr val="7030A0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zh-TW" altLang="en-US" b="1" dirty="0" smtClean="0">
                <a:solidFill>
                  <a:srgbClr val="7030A0"/>
                </a:solidFill>
                <a:latin typeface="+mn-ea"/>
              </a:rPr>
              <a:t>「</a:t>
            </a:r>
            <a:r>
              <a:rPr lang="zh-TW" altLang="en-US" b="1" dirty="0">
                <a:solidFill>
                  <a:srgbClr val="7030A0"/>
                </a:solidFill>
                <a:latin typeface="+mn-ea"/>
              </a:rPr>
              <a:t>我覺得很悶，我沒有運動細胞，不想參加比賽，坐在看台悶得發慌，所以才偷看手機。」</a:t>
            </a:r>
            <a:endParaRPr lang="zh-HK" altLang="en-US" b="1" dirty="0">
              <a:solidFill>
                <a:srgbClr val="7030A0"/>
              </a:solidFill>
              <a:latin typeface="+mn-ea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340" y="2816773"/>
            <a:ext cx="4066693" cy="368895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反思問題</a:t>
            </a:r>
            <a:endParaRPr lang="en-US" altLang="zh-TW" b="1" kern="100" dirty="0">
              <a:solidFill>
                <a:srgbClr val="00B0F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你</a:t>
            </a:r>
            <a:r>
              <a:rPr lang="zh-TW" altLang="en-US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認為幼玲在陸運會偷用手機的理由合理嗎？為甚麼</a:t>
            </a:r>
            <a:r>
              <a:rPr lang="en-US" altLang="zh-TW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如果</a:t>
            </a:r>
            <a:r>
              <a:rPr lang="zh-TW" altLang="en-US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每人都覺得自己有充份的理由而犯校規</a:t>
            </a:r>
            <a:r>
              <a:rPr lang="en-US" altLang="zh-TW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? </a:t>
            </a:r>
            <a:r>
              <a:rPr lang="zh-TW" altLang="en-US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學校會出現什麼後果</a:t>
            </a:r>
            <a:r>
              <a:rPr lang="en-US" altLang="zh-TW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050" name="Picture 2" descr="Rag doll sitting in a large question mark Free Photo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827" y="734247"/>
            <a:ext cx="1725461" cy="129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4">
            <a:extLst>
              <a:ext uri="{FF2B5EF4-FFF2-40B4-BE49-F238E27FC236}">
                <a16:creationId xmlns:a16="http://schemas.microsoft.com/office/drawing/2014/main" id="{BF216E97-C24F-4737-B639-4F152E14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117" y="2089687"/>
            <a:ext cx="245542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/>
              <a:t>Designed by d3images / </a:t>
            </a:r>
            <a:r>
              <a:rPr lang="en-US" altLang="zh-HK" sz="1050" dirty="0" err="1"/>
              <a:t>Freepik</a:t>
            </a:r>
            <a:endParaRPr lang="zh-HK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8442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kern="100" dirty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個案討論</a:t>
            </a:r>
            <a:r>
              <a:rPr lang="en-US" altLang="zh-TW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7155" y="1695913"/>
            <a:ext cx="418276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b="1" u="sng" dirty="0">
                <a:solidFill>
                  <a:srgbClr val="7030A0"/>
                </a:solidFill>
                <a:latin typeface="+mn-ea"/>
              </a:rPr>
              <a:t>允行</a:t>
            </a:r>
            <a:r>
              <a:rPr lang="zh-TW" altLang="en-US" b="1" dirty="0">
                <a:solidFill>
                  <a:srgbClr val="7030A0"/>
                </a:solidFill>
                <a:latin typeface="+mn-ea"/>
              </a:rPr>
              <a:t>被老師發現作弊，被記小過，他求情說：</a:t>
            </a:r>
            <a:endParaRPr lang="en-US" altLang="zh-TW" b="1" dirty="0">
              <a:solidFill>
                <a:srgbClr val="7030A0"/>
              </a:solidFill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TW" b="1" dirty="0">
              <a:solidFill>
                <a:srgbClr val="7030A0"/>
              </a:solidFill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b="1" dirty="0">
                <a:solidFill>
                  <a:srgbClr val="7030A0"/>
                </a:solidFill>
                <a:latin typeface="+mn-ea"/>
              </a:rPr>
              <a:t>昨天媽媽突然身體不適，入院留醫，我在醫院陪伴她，沒時間温習；加上我學業基礎欠佳，追不上進度，所以我才作弊，我也不想的！</a:t>
            </a:r>
            <a:endParaRPr lang="en-US" altLang="zh-TW" b="1" dirty="0">
              <a:solidFill>
                <a:srgbClr val="7030A0"/>
              </a:solidFill>
              <a:latin typeface="+mn-ea"/>
            </a:endParaRP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914" y="2506662"/>
            <a:ext cx="429679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zh-TW" altLang="en-US" b="1" kern="100" dirty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反</a:t>
            </a:r>
            <a:r>
              <a:rPr lang="zh-TW" altLang="en-US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思問題</a:t>
            </a:r>
            <a:endParaRPr lang="en-US" altLang="zh-TW" b="1" kern="100" dirty="0" smtClean="0">
              <a:solidFill>
                <a:srgbClr val="00B0F0"/>
              </a:solidFill>
              <a:latin typeface="+mj-lt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zh-TW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你認為</a:t>
            </a:r>
            <a:r>
              <a:rPr lang="zh-TW" altLang="en-US" b="1" u="sng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允行</a:t>
            </a:r>
            <a:r>
              <a:rPr lang="zh-TW" altLang="en-US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的解釋合理嗎？為甚麼</a:t>
            </a:r>
            <a:r>
              <a:rPr lang="en-US" altLang="zh-TW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endParaRPr lang="en-US" altLang="zh-TW" b="1" kern="100" dirty="0">
              <a:solidFill>
                <a:srgbClr val="00B0F0"/>
              </a:solidFill>
              <a:latin typeface="+mj-lt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zh-TW" b="1" kern="100" dirty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en-US" altLang="zh-TW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b="1" kern="100" dirty="0" smtClean="0">
                <a:solidFill>
                  <a:srgbClr val="00B0F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如</a:t>
            </a:r>
            <a:r>
              <a:rPr lang="zh-TW" altLang="en-US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你是他的同學</a:t>
            </a:r>
            <a:r>
              <a:rPr lang="zh-TW" altLang="en-US" b="1" kern="100" dirty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，你會給他什麼建</a:t>
            </a:r>
            <a:r>
              <a:rPr lang="zh-TW" altLang="en-US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議</a:t>
            </a:r>
            <a:r>
              <a:rPr lang="en-US" altLang="zh-TW" b="1" kern="100" dirty="0" smtClean="0">
                <a:solidFill>
                  <a:srgbClr val="00B0F0"/>
                </a:solidFill>
                <a:latin typeface="+mj-lt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endParaRPr lang="zh-HK" altLang="en-US" b="1" kern="100" dirty="0">
              <a:solidFill>
                <a:srgbClr val="00B0F0"/>
              </a:solidFill>
              <a:latin typeface="+mj-lt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Picture 2" descr="Rag doll sitting in a large question mark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826" y="830298"/>
            <a:ext cx="1917781" cy="1436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4">
            <a:extLst>
              <a:ext uri="{FF2B5EF4-FFF2-40B4-BE49-F238E27FC236}">
                <a16:creationId xmlns:a16="http://schemas.microsoft.com/office/drawing/2014/main" id="{BF216E97-C24F-4737-B639-4F152E14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3372" y="2267102"/>
            <a:ext cx="245542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/>
              <a:t>Designed by d3images / </a:t>
            </a:r>
            <a:r>
              <a:rPr lang="en-US" altLang="zh-HK" sz="1050" dirty="0" err="1"/>
              <a:t>Freepik</a:t>
            </a:r>
            <a:endParaRPr lang="zh-HK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293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kern="100" dirty="0" smtClean="0">
                <a:solidFill>
                  <a:srgbClr val="00B0F0"/>
                </a:solidFill>
                <a:latin typeface="+mj-ea"/>
                <a:cs typeface="Times New Roman" panose="02020603050405020304" pitchFamily="18" charset="0"/>
              </a:rPr>
              <a:t>反思問題</a:t>
            </a:r>
            <a:r>
              <a:rPr lang="zh-TW" altLang="zh-HK" sz="1800" kern="100" dirty="0">
                <a:latin typeface="+mj-ea"/>
              </a:rPr>
              <a:t/>
            </a:r>
            <a:br>
              <a:rPr lang="zh-TW" altLang="zh-HK" sz="1800" kern="100" dirty="0">
                <a:latin typeface="+mj-ea"/>
              </a:rPr>
            </a:br>
            <a:endParaRPr lang="zh-HK" altLang="en-US" sz="2800" b="1" dirty="0">
              <a:solidFill>
                <a:srgbClr val="7030A0"/>
              </a:solidFill>
              <a:latin typeface="+mj-ea"/>
              <a:cs typeface="+mn-cs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26141" y="1401931"/>
            <a:ext cx="7691717" cy="4351338"/>
          </a:xfrm>
        </p:spPr>
        <p:txBody>
          <a:bodyPr>
            <a:normAutofit/>
          </a:bodyPr>
          <a:lstStyle/>
          <a:p>
            <a:pPr marL="0" indent="0" algn="just" hangingPunc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3200" b="1" spc="1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如果</a:t>
            </a:r>
            <a:r>
              <a:rPr lang="zh-TW" altLang="en-US" sz="3200" b="1" spc="1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你</a:t>
            </a:r>
            <a:r>
              <a:rPr lang="zh-TW" altLang="en-US" sz="3200" b="1" spc="1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的同學提議</a:t>
            </a:r>
            <a:r>
              <a:rPr lang="zh-TW" altLang="en-US" sz="3200" b="1" spc="1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你</a:t>
            </a:r>
            <a:r>
              <a:rPr lang="zh-TW" altLang="en-US" sz="3200" b="1" spc="1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在課堂上偷用手機，預早</a:t>
            </a:r>
            <a:r>
              <a:rPr lang="zh-TW" altLang="en-US" sz="3200" b="1" spc="1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叫外賣午餐，</a:t>
            </a:r>
            <a:r>
              <a:rPr lang="zh-TW" altLang="en-US" sz="3200" b="1" spc="1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以便午餐後早些一起打球，你</a:t>
            </a:r>
            <a:r>
              <a:rPr lang="zh-TW" altLang="en-US" sz="3200" b="1" spc="1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會怎樣做</a:t>
            </a:r>
            <a:r>
              <a:rPr lang="zh-TW" altLang="en-US" sz="3200" b="1" spc="1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？為什麼</a:t>
            </a:r>
            <a:r>
              <a:rPr lang="zh-TW" altLang="en-US" sz="3200" b="1" spc="1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？</a:t>
            </a:r>
            <a:endParaRPr lang="zh-TW" altLang="en-US" sz="3200" spc="1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7129" y="6488668"/>
            <a:ext cx="2724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400" dirty="0"/>
              <a:t>Designed by </a:t>
            </a:r>
            <a:r>
              <a:rPr lang="en-US" altLang="zh-HK" sz="1400" dirty="0" err="1"/>
              <a:t>macrovector</a:t>
            </a:r>
            <a:r>
              <a:rPr lang="en-US" altLang="zh-HK" sz="1400" dirty="0"/>
              <a:t> / </a:t>
            </a:r>
            <a:r>
              <a:rPr lang="en-US" altLang="zh-HK" sz="1400" dirty="0" err="1"/>
              <a:t>Freepik</a:t>
            </a:r>
            <a:endParaRPr lang="zh-HK" altLang="en-US" sz="1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32" y="3865983"/>
            <a:ext cx="1955901" cy="2622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383" y="4250725"/>
            <a:ext cx="3330138" cy="2110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文字方塊 4">
            <a:extLst>
              <a:ext uri="{FF2B5EF4-FFF2-40B4-BE49-F238E27FC236}">
                <a16:creationId xmlns:a16="http://schemas.microsoft.com/office/drawing/2014/main" id="{BF216E97-C24F-4737-B639-4F152E14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5343" y="6361710"/>
            <a:ext cx="135016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 smtClean="0"/>
              <a:t>Designed by </a:t>
            </a:r>
            <a:r>
              <a:rPr lang="en-US" altLang="zh-HK" sz="1050" dirty="0" err="1" smtClean="0"/>
              <a:t>Freepik</a:t>
            </a:r>
            <a:endParaRPr lang="zh-HK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4736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9A2119-72AC-4D11-B1AB-F8E2139E3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1" y="0"/>
            <a:ext cx="7886700" cy="1325563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總結</a:t>
            </a:r>
            <a:endParaRPr lang="zh-HK" altLang="en-US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BDA49E-9075-41C1-82AF-01583C69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31" y="1166849"/>
            <a:ext cx="8811773" cy="4943725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txBody>
          <a:bodyPr>
            <a:normAutofit/>
          </a:bodyPr>
          <a:lstStyle/>
          <a:p>
            <a:pPr marL="630238" marR="54610" lvl="1" indent="-630238" algn="just" hangingPunct="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SzPts val="1000"/>
              <a:buNone/>
              <a:tabLst>
                <a:tab pos="592138" algn="l"/>
              </a:tabLst>
            </a:pPr>
            <a:r>
              <a:rPr lang="en-US" altLang="zh-TW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1. </a:t>
            </a:r>
            <a:r>
              <a:rPr lang="zh-TW" altLang="en-US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遵守校規是學生</a:t>
            </a:r>
            <a:r>
              <a:rPr lang="zh-TW" altLang="en-US" sz="32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的基本</a:t>
            </a:r>
            <a:r>
              <a:rPr lang="zh-TW" altLang="en-US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責任，而且是</a:t>
            </a:r>
            <a:r>
              <a:rPr lang="zh-TW" altLang="zh-HK" sz="3200" dirty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尊重</a:t>
            </a:r>
            <a:r>
              <a:rPr lang="zh-TW" altLang="zh-HK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自己和尊重</a:t>
            </a:r>
            <a:r>
              <a:rPr lang="zh-TW" altLang="en-US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別人</a:t>
            </a:r>
            <a:r>
              <a:rPr lang="zh-TW" altLang="zh-HK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的表現</a:t>
            </a:r>
            <a:r>
              <a:rPr lang="zh-TW" altLang="en-US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  <a:endParaRPr lang="en-US" altLang="zh-TW" sz="3200" dirty="0" smtClean="0">
              <a:solidFill>
                <a:srgbClr val="7030A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pPr marL="630238" marR="54610" lvl="1" indent="-630238" algn="just" hangingPunct="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SzPts val="1000"/>
              <a:buNone/>
              <a:tabLst>
                <a:tab pos="592138" algn="l"/>
              </a:tabLst>
            </a:pPr>
            <a:r>
              <a:rPr lang="en-US" altLang="zh-TW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2. </a:t>
            </a:r>
            <a:r>
              <a:rPr lang="zh-TW" altLang="en-US" sz="3200" dirty="0" smtClean="0">
                <a:solidFill>
                  <a:srgbClr val="7030A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我們做任決定前，都應該三思而後行，並為自己的行為負責。</a:t>
            </a:r>
            <a:endParaRPr lang="en-US" altLang="zh-TW" sz="3200" dirty="0" smtClean="0">
              <a:solidFill>
                <a:srgbClr val="7030A0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7478467"/>
              </p:ext>
            </p:extLst>
          </p:nvPr>
        </p:nvGraphicFramePr>
        <p:xfrm>
          <a:off x="5441644" y="4593021"/>
          <a:ext cx="3309425" cy="1757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7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872</Words>
  <Application>Microsoft Office PowerPoint</Application>
  <PresentationFormat>如螢幕大小 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細明體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思考問題 </vt:lpstr>
      <vt:lpstr>個案討論(一)</vt:lpstr>
      <vt:lpstr>個案討論(二)</vt:lpstr>
      <vt:lpstr>反思問題 </vt:lpstr>
      <vt:lpstr>             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CHEUNG LUI</dc:creator>
  <cp:lastModifiedBy>LAM, Yuen-shan</cp:lastModifiedBy>
  <cp:revision>182</cp:revision>
  <dcterms:created xsi:type="dcterms:W3CDTF">2021-01-22T07:23:22Z</dcterms:created>
  <dcterms:modified xsi:type="dcterms:W3CDTF">2022-01-25T09:31:53Z</dcterms:modified>
</cp:coreProperties>
</file>